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1" r:id="rId2"/>
    <p:sldId id="257" r:id="rId3"/>
    <p:sldId id="262" r:id="rId4"/>
    <p:sldId id="285" r:id="rId5"/>
    <p:sldId id="263" r:id="rId6"/>
    <p:sldId id="271" r:id="rId7"/>
    <p:sldId id="281" r:id="rId8"/>
    <p:sldId id="268" r:id="rId9"/>
    <p:sldId id="287" r:id="rId10"/>
    <p:sldId id="306" r:id="rId11"/>
    <p:sldId id="288" r:id="rId12"/>
    <p:sldId id="269" r:id="rId13"/>
    <p:sldId id="289" r:id="rId14"/>
    <p:sldId id="309" r:id="rId15"/>
    <p:sldId id="290" r:id="rId16"/>
    <p:sldId id="273" r:id="rId17"/>
    <p:sldId id="292" r:id="rId18"/>
    <p:sldId id="274" r:id="rId19"/>
    <p:sldId id="293" r:id="rId20"/>
    <p:sldId id="275" r:id="rId21"/>
    <p:sldId id="294" r:id="rId22"/>
    <p:sldId id="307" r:id="rId23"/>
    <p:sldId id="276" r:id="rId24"/>
    <p:sldId id="295" r:id="rId25"/>
    <p:sldId id="308" r:id="rId26"/>
    <p:sldId id="286" r:id="rId27"/>
    <p:sldId id="264" r:id="rId28"/>
    <p:sldId id="266" r:id="rId29"/>
    <p:sldId id="277" r:id="rId30"/>
    <p:sldId id="279" r:id="rId31"/>
    <p:sldId id="304" r:id="rId32"/>
    <p:sldId id="305" r:id="rId33"/>
    <p:sldId id="296" r:id="rId34"/>
    <p:sldId id="297" r:id="rId35"/>
    <p:sldId id="278" r:id="rId36"/>
    <p:sldId id="282" r:id="rId37"/>
    <p:sldId id="283" r:id="rId38"/>
    <p:sldId id="298" r:id="rId39"/>
    <p:sldId id="284" r:id="rId40"/>
    <p:sldId id="302" r:id="rId41"/>
    <p:sldId id="299" r:id="rId42"/>
    <p:sldId id="300" r:id="rId43"/>
    <p:sldId id="26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4"/>
    <p:restoredTop sz="66960"/>
  </p:normalViewPr>
  <p:slideViewPr>
    <p:cSldViewPr snapToGrid="0" snapToObjects="1">
      <p:cViewPr varScale="1">
        <p:scale>
          <a:sx n="86" d="100"/>
          <a:sy n="86" d="100"/>
        </p:scale>
        <p:origin x="224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open/course/795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le.aconf.org/conf/hz/2020/03/174917/files/2006_05702.pdf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course/814/learn?lessonid=3326#lesson/3326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004.04100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第一名在封闭域和开放域都取得第一名，使用</a:t>
            </a:r>
            <a:r>
              <a:rPr kumimoji="1" lang="en-US" altLang="zh-CN"/>
              <a:t>LSTM</a:t>
            </a:r>
            <a:r>
              <a:rPr kumimoji="1" lang="zh-CN" altLang="en-US"/>
              <a:t>分类和领域关键词（使用人工构建的领域知识表）修正；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，有一些使用深度学习的方案，还有很多使用机器学习（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）、规则模板的方案；</a:t>
            </a:r>
            <a:r>
              <a:rPr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基本都是使用深度学习的方案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第一名方案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）合理使用规则方法在刷榜中仍然是很有用的，在意图分类中关键词表识别，设定阈值效果较好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99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）对于每个参赛系统，主办方提供给测试人员完整的用户意图描述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）对于任意相同的用户意图描述，对不同参赛系统给定相同的首轮对话输入启动评测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）评测过程中评测员根据给定的完整意图描述与参赛系统进行交互，直至对话结束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）结束条件为系统返回所有任务的执行结果，超过</a:t>
            </a:r>
            <a:r>
              <a:rPr kumimoji="1" lang="en-US" altLang="zh-CN"/>
              <a:t>50</a:t>
            </a:r>
            <a:r>
              <a:rPr kumimoji="1" lang="zh-CN" altLang="en-US"/>
              <a:t>个对话轮数，手动结束测试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3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1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举例来说，如果当前只支持查询十日航班，那么当查到十日之外信息时，是否能友好的引导。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998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和</a:t>
            </a:r>
            <a:r>
              <a:rPr kumimoji="1" lang="en-US" altLang="zh-CN"/>
              <a:t>2018</a:t>
            </a:r>
            <a:r>
              <a:rPr kumimoji="1" lang="zh-CN" altLang="en-US"/>
              <a:t>第一名是同一个机构，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特定域任务型人机对话在线评测任务，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的最大变化就是加入了多意图识别以及多意图场景下的预定或</a:t>
            </a:r>
            <a:r>
              <a:rPr lang="zh-CN" altLang="en-US"/>
              <a:t>查询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）意图分类，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进行层次分类，模型之上还加入了关键词词典；多意图中的子意图识别使用胶囊网络（卷积神经网络的变体）；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）属性抽取与推理，序列标注任务，利用字为单位进行序列标注，包括时间、地点等标签，每个标签采用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进行识别；多意图涉及属性的推理与共享，主要使用依存句法分析，利用依存关系进行属性间的推理；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）对话状态管理，实现多轮交互，采用深度强化学习进行上下文决策，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从而可以决策当前的会话由哪个业务模块去处理；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）特定领域的意图理解，使用双边多角度文本匹配模型进行用户问句和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FAQ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中话术的匹配；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）业务模块，槽位填充，也会调用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和数据库，比如地图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机票查询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）其他方案，大体遵循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的流程，对于各个模块的处理模型选择不同，机器学习或者规则模板，效果都会差一些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05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ffectLst/>
              </a:rPr>
              <a:t>对于领域分类、意图识别，我们采用准确率（</a:t>
            </a:r>
            <a:r>
              <a:rPr lang="en" altLang="zh-CN">
                <a:effectLst/>
              </a:rPr>
              <a:t>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来评价。</a:t>
            </a:r>
          </a:p>
          <a:p>
            <a:r>
              <a:rPr lang="zh-CN" altLang="en-US">
                <a:effectLst/>
              </a:rPr>
              <a:t>对于语义槽填充，我们采用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值来评价。</a:t>
            </a:r>
          </a:p>
          <a:p>
            <a:r>
              <a:rPr lang="zh-CN" altLang="en-US">
                <a:effectLst/>
              </a:rPr>
              <a:t>对于</a:t>
            </a:r>
            <a:r>
              <a:rPr lang="en" altLang="zh-CN">
                <a:effectLst/>
              </a:rPr>
              <a:t>domain</a:t>
            </a:r>
            <a:r>
              <a:rPr lang="zh-CN" altLang="en">
                <a:effectLst/>
              </a:rPr>
              <a:t>，</a:t>
            </a:r>
            <a:r>
              <a:rPr lang="zh-CN" altLang="en-US">
                <a:effectLst/>
              </a:rPr>
              <a:t>当预测的值与标准答案相同时即为正确。</a:t>
            </a:r>
          </a:p>
          <a:p>
            <a:r>
              <a:rPr lang="zh-CN" altLang="en-US">
                <a:effectLst/>
              </a:rPr>
              <a:t>对于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来说，当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预测正确，且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的预测的值与标准答案相同时才为正确。</a:t>
            </a:r>
          </a:p>
          <a:p>
            <a:r>
              <a:rPr lang="zh-CN" altLang="en-US">
                <a:effectLst/>
              </a:rPr>
              <a:t>对于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来说，我们采用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值作为评价指标，当预测的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组合都符合标准答案的一个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组合才为正确</a:t>
            </a:r>
            <a:r>
              <a:rPr lang="en-US" altLang="zh-CN">
                <a:effectLst/>
              </a:rPr>
              <a:t>(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和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的也必须正确</a:t>
            </a:r>
            <a:r>
              <a:rPr lang="en-US" altLang="zh-CN">
                <a:effectLst/>
              </a:rPr>
              <a:t>)</a:t>
            </a:r>
            <a:r>
              <a:rPr lang="zh-CN" altLang="en-US">
                <a:effectLst/>
              </a:rPr>
              <a:t>。</a:t>
            </a:r>
          </a:p>
          <a:p>
            <a:r>
              <a:rPr lang="zh-CN" altLang="en-US">
                <a:effectLst/>
              </a:rPr>
              <a:t>为了综合考虑模型的能力，我们最终采用句准确率（</a:t>
            </a:r>
            <a:r>
              <a:rPr lang="en" altLang="zh-CN">
                <a:effectLst/>
              </a:rPr>
              <a:t>sentence 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来衡量一句话领域分类、意图识别和语义槽填充的综合能力，即以上三项结果全部正确时候才算正确，其余均算错误。</a:t>
            </a:r>
            <a:r>
              <a:rPr lang="zh-CN" altLang="en-US" b="1">
                <a:effectLst/>
              </a:rPr>
              <a:t>本次评测最终以</a:t>
            </a:r>
            <a:r>
              <a:rPr lang="en" altLang="zh-CN" b="1">
                <a:effectLst/>
              </a:rPr>
              <a:t>sentence</a:t>
            </a:r>
            <a:r>
              <a:rPr lang="en" altLang="zh-CN">
                <a:effectLst/>
              </a:rPr>
              <a:t> </a:t>
            </a:r>
            <a:r>
              <a:rPr lang="en" altLang="zh-CN" b="1">
                <a:effectLst/>
              </a:rPr>
              <a:t>acc</a:t>
            </a:r>
            <a:r>
              <a:rPr lang="zh-CN" altLang="en-US" b="1">
                <a:effectLst/>
              </a:rPr>
              <a:t>作为最后评价指标。</a:t>
            </a:r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25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联合预测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Domain-Intent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标记，减少不符语义框架的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知识图谱（外界知识，提升明显）、数据增强、语义框架检测（减少不符合语义框架的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e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+ KG + Domain-Intent Joint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，解决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分类可能不符合语义框架的情况，具体方法是联合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分类任务；将每个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与至多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个知识图谱概念匹配，将词嵌入与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编码结果进行拼接；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拼接知识图谱信息）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BiLSTM + CRF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标签），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Frame-Filter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根据训练数据集归纳出语义框架，再使用语义框架过滤模型预测的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标注结果，过滤掉不属于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）加一些规则约束（关键词）会更有效果（注意细节）；有效的数据扩增（改写、回译）能有效提高效果；多个模型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竞争激烈）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95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384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99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别于普通的对话语言理解，本评测关注小样本学习场景，即每个测试类别只有几个标注样例。具体任务如图三所示，模型先在一些数据充足的领域训练，然后在未见的新领域上测试。针对一个领域，我们每次给定模型一个带标注的支撑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作为参考，让模型对任意未见过的查询样本集（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标注用户意图和槽位。以图中测试领域为例，给定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句“播放阿凡达”，模型需要预测出意图为“播放电影”，槽位为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电影：阿凡达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。（通常训练时为模拟小样本情形，训练领域数据也会构造为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Support-Query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形式训练模型，这里不做强制要求）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63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）国外的英文评测，</a:t>
            </a:r>
            <a:r>
              <a:rPr kumimoji="1" lang="en-US" altLang="zh-CN"/>
              <a:t>DSTC</a:t>
            </a:r>
            <a:r>
              <a:rPr kumimoji="1" lang="zh-CN" altLang="en-US"/>
              <a:t>系列评测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）国内的中文评测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https://mooc.yanxishe.com/open/course/795</a:t>
            </a:r>
            <a:endParaRPr lang="en" altLang="zh-CN"/>
          </a:p>
          <a:p>
            <a:r>
              <a:rPr lang="en" altLang="zh-CN">
                <a:hlinkClick r:id="rId4"/>
              </a:rPr>
              <a:t>https://file.aconf.org/conf/hz/2020/03/174917/files/2006_05702.pdf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8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https://mooc.yanxishe.com/course/814/learn?lessonid=3326#lesson/3326</a:t>
            </a:r>
            <a:endParaRPr lang="en" altLang="zh-CN"/>
          </a:p>
          <a:p>
            <a:r>
              <a:rPr lang="en" altLang="zh-CN">
                <a:hlinkClick r:id="rId4"/>
              </a:rPr>
              <a:t>https://arxiv.org/abs/2004.04100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245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）在评测任务中，当向每个机器人请求回复时，会提供当前群聊主题和历史消息记录。参赛队伍需要根据群聊主题和历史消息记录进行相关决策，以生成合理的回复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236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482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）在线评测平台使用自动评价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）初赛晋级和决赛排名均使用人工评价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726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818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674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）在任务型对话中，用户的请求超出了</a:t>
            </a:r>
            <a:r>
              <a:rPr kumimoji="1" lang="en-US" altLang="zh-CN"/>
              <a:t>API</a:t>
            </a:r>
            <a:r>
              <a:rPr kumimoji="1" lang="zh-CN" altLang="en-US"/>
              <a:t>和数据库的范围，但是在外部知识库中已经存在了；相当于一些常识，保存为</a:t>
            </a:r>
            <a:r>
              <a:rPr kumimoji="1" lang="en-US" altLang="zh-CN"/>
              <a:t>FAQ</a:t>
            </a:r>
            <a:r>
              <a:rPr kumimoji="1" lang="zh-CN" altLang="en-US"/>
              <a:t>对形式；给定当前用户输入和对话历史，依次有以下三个子任务：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）判断当前是否需要使用外部知识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）将外部知识进行排序，获得</a:t>
            </a:r>
            <a:r>
              <a:rPr kumimoji="1" lang="en-US" altLang="zh-CN"/>
              <a:t>top</a:t>
            </a:r>
            <a:r>
              <a:rPr kumimoji="1" lang="zh-CN" altLang="en-US"/>
              <a:t> </a:t>
            </a:r>
            <a:r>
              <a:rPr kumimoji="1" lang="en-US" altLang="zh-CN"/>
              <a:t>k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1-3</a:t>
            </a:r>
            <a:r>
              <a:rPr kumimoji="1" lang="zh-CN" altLang="en-US"/>
              <a:t>）使用选择的知识进行回复生成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）多领域任务型对话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791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）对话的交互式评价，之前大多使用静态的数据集进行回复生成，然后评价生成结果；而在实际过程中，系统需要与人进行交互式沟通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）在静态数据集上，构建对话回复生成模型，给定对话历史，生成回复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）建立</a:t>
            </a:r>
            <a:r>
              <a:rPr kumimoji="1" lang="en-US" altLang="zh-CN"/>
              <a:t>/</a:t>
            </a:r>
            <a:r>
              <a:rPr kumimoji="1" lang="zh-CN" altLang="en-US"/>
              <a:t>调整对话模型以在交互式环境中有效工作，提交系统</a:t>
            </a:r>
            <a:r>
              <a:rPr kumimoji="1" lang="en-US" altLang="zh-CN"/>
              <a:t>API</a:t>
            </a:r>
            <a:r>
              <a:rPr kumimoji="1" lang="zh-CN" altLang="en-US"/>
              <a:t>，进行人工交互式对话评价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）交互性对话场景中的智能助手，给定当前用户话语，对话历史，多模态历史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）多模态动作预测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）多模态对话回复生成和检索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2-3</a:t>
            </a:r>
            <a:r>
              <a:rPr kumimoji="1" lang="zh-CN" altLang="en-US"/>
              <a:t>）多模态对话状态追踪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42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）针对于京东购物场景，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融合使用多模态用户问题信息（包括文字和图片信息），产生任务导向型对话的文本回答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2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指导下，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伟男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老师作为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评测主席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，连续召开四届</a:t>
            </a:r>
            <a:endParaRPr lang="zh-CN" altLang="zh-CN">
              <a:effectLst/>
            </a:endParaRP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）由哈工大</a:t>
            </a:r>
            <a:r>
              <a:rPr kumimoji="1" lang="en-US" altLang="zh-CN"/>
              <a:t>SCIR</a:t>
            </a:r>
            <a:r>
              <a:rPr kumimoji="1" lang="zh-CN" altLang="en-US"/>
              <a:t>、科大讯飞和清华大学联合承办；由华为公司赞助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）评测任务方面，</a:t>
            </a:r>
            <a:r>
              <a:rPr kumimoji="1" lang="en-US" altLang="zh-CN"/>
              <a:t>2017/18</a:t>
            </a:r>
            <a:r>
              <a:rPr kumimoji="1" lang="zh-CN" altLang="en-US"/>
              <a:t> 评测任务相同，在数据和评测细节方面进行了优化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考虑人机对话研究上的热点，和在实际应用中的关键核心问题</a:t>
            </a:r>
            <a:r>
              <a:rPr kumimoji="1" lang="zh-CN" altLang="en-US"/>
              <a:t>，评测主要任务型对话的相关任务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</a:t>
            </a:r>
            <a:r>
              <a:rPr kumimoji="1" lang="en-US" altLang="zh-CN"/>
              <a:t>2019</a:t>
            </a:r>
            <a:r>
              <a:rPr kumimoji="1" lang="zh-CN" altLang="en-US"/>
              <a:t>年个性化对话开始尝试闲聊对话的评测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0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）在介绍评测任务之前，先简单介绍一下任务型对话和相关任务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）任务型对话系统主要分为</a:t>
            </a:r>
            <a:r>
              <a:rPr kumimoji="1" lang="en-US" altLang="zh-CN"/>
              <a:t>Pipeline</a:t>
            </a:r>
            <a:r>
              <a:rPr kumimoji="1" lang="zh-CN" altLang="en-US"/>
              <a:t>和</a:t>
            </a:r>
            <a:r>
              <a:rPr kumimoji="1" lang="en-US" altLang="zh-CN"/>
              <a:t>End2End</a:t>
            </a:r>
            <a:r>
              <a:rPr kumimoji="1" lang="zh-CN" altLang="en-US"/>
              <a:t>两种类型；</a:t>
            </a:r>
            <a:r>
              <a:rPr kumimoji="1" lang="en-US" altLang="zh-CN"/>
              <a:t>Pipeline</a:t>
            </a:r>
            <a:r>
              <a:rPr kumimoji="1" lang="zh-CN" altLang="en-US"/>
              <a:t>采用模块化的结构，可解释性强，易于落地，评测的主要内容，但是不够灵活，不好迁移；端到端是近期的研究热点，灵活性强，可扩展性高，但是对于数据的数量和质量要求较高，效果有限，处于探索中。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）评测任务侧重于</a:t>
            </a:r>
            <a:r>
              <a:rPr kumimoji="1" lang="en-US" altLang="zh-CN"/>
              <a:t>Pipeline</a:t>
            </a:r>
            <a:r>
              <a:rPr kumimoji="1" lang="zh-CN" altLang="en-US"/>
              <a:t>任务型对话，实验室对话技术平台</a:t>
            </a:r>
            <a:r>
              <a:rPr kumimoji="1" lang="en-US" altLang="zh-CN"/>
              <a:t>LTP</a:t>
            </a:r>
            <a:r>
              <a:rPr kumimoji="1" lang="zh-CN" altLang="en-US"/>
              <a:t>的架构图，分为三个模块：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a</a:t>
            </a:r>
            <a:r>
              <a:rPr kumimoji="1" lang="zh-CN" altLang="en-US"/>
              <a:t>）自然语言理解，</a:t>
            </a:r>
            <a:r>
              <a:rPr kumimoji="1" lang="en-US" altLang="zh-CN"/>
              <a:t>NLU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b</a:t>
            </a:r>
            <a:r>
              <a:rPr kumimoji="1" lang="zh-CN" altLang="en-US"/>
              <a:t>）对话管理。首先是状态追踪，根据对话历史，维护当前对话状态，对话状态是对整个对话历史的累积语义表示，一般就是槽值对；然后是对话策略，策略优化，根据当前对话状态输出下一步系统动作；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c</a:t>
            </a:r>
            <a:r>
              <a:rPr kumimoji="1" lang="zh-CN" altLang="en-US"/>
              <a:t>）自然语言生成，</a:t>
            </a:r>
            <a:r>
              <a:rPr kumimoji="1" lang="en-US" altLang="zh-CN"/>
              <a:t>NLG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b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38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）评测数据是中文的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21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）开放域可以自行收集数据，效果要好一些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增加了数据，难度更大一些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0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2020/7/6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lnSpc>
                <a:spcPct val="120000"/>
              </a:lnSpc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smp_mcc@163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dstc.community/dstc9/hom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ddc.jd.com/descrip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5102087"/>
            <a:ext cx="56007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SCIR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6959"/>
            <a:ext cx="5257800" cy="4650004"/>
          </a:xfrm>
        </p:spPr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开放域可以自行收集数据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增加专业标注数据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取消封闭域评测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A158F6-F117-C54F-98C0-7185DBAC2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32650"/>
              </p:ext>
            </p:extLst>
          </p:nvPr>
        </p:nvGraphicFramePr>
        <p:xfrm>
          <a:off x="5957092" y="2466870"/>
          <a:ext cx="2420938" cy="3337560"/>
        </p:xfrm>
        <a:graphic>
          <a:graphicData uri="http://schemas.openxmlformats.org/drawingml/2006/table">
            <a:tbl>
              <a:tblPr firstRow="1" bandRow="1"/>
              <a:tblGrid>
                <a:gridCol w="896938">
                  <a:extLst>
                    <a:ext uri="{9D8B030D-6E8A-4147-A177-3AD203B41FA5}">
                      <a16:colId xmlns:a16="http://schemas.microsoft.com/office/drawing/2014/main" val="4243937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0527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封闭域（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4264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3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0.9391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0705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79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47825"/>
                  </a:ext>
                </a:extLst>
              </a:tr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开放域（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ECDT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3413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0.9414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6388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5688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6914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6FF602B-A756-844A-9156-EA9737082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9077"/>
              </p:ext>
            </p:extLst>
          </p:nvPr>
        </p:nvGraphicFramePr>
        <p:xfrm>
          <a:off x="9068856" y="2454700"/>
          <a:ext cx="2420938" cy="3349730"/>
        </p:xfrm>
        <a:graphic>
          <a:graphicData uri="http://schemas.openxmlformats.org/drawingml/2006/table">
            <a:tbl>
              <a:tblPr firstRow="1" bandRow="1"/>
              <a:tblGrid>
                <a:gridCol w="871009">
                  <a:extLst>
                    <a:ext uri="{9D8B030D-6E8A-4147-A177-3AD203B41FA5}">
                      <a16:colId xmlns:a16="http://schemas.microsoft.com/office/drawing/2014/main" val="1732678654"/>
                    </a:ext>
                  </a:extLst>
                </a:gridCol>
                <a:gridCol w="1549929">
                  <a:extLst>
                    <a:ext uri="{9D8B030D-6E8A-4147-A177-3AD203B41FA5}">
                      <a16:colId xmlns:a16="http://schemas.microsoft.com/office/drawing/2014/main" val="648337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开放域（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648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1644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0.8339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0109"/>
                  </a:ext>
                </a:extLst>
              </a:tr>
              <a:tr h="383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0.8276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25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0.8008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667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5248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0.7846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02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0.7735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69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0.7722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Char-level</a:t>
            </a:r>
            <a:r>
              <a:rPr kumimoji="1" lang="zh-CN" altLang="en-US"/>
              <a:t> 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N-gram</a:t>
            </a:r>
            <a:r>
              <a:rPr kumimoji="1" lang="zh-CN" altLang="en-US"/>
              <a:t>，</a:t>
            </a:r>
            <a:r>
              <a:rPr kumimoji="1" lang="en-US" altLang="zh-CN"/>
              <a:t>TF-IDF</a:t>
            </a:r>
            <a:r>
              <a:rPr kumimoji="1" lang="zh-CN" altLang="en-US"/>
              <a:t>，</a:t>
            </a:r>
            <a:r>
              <a:rPr kumimoji="1" lang="en-US" altLang="zh-CN"/>
              <a:t>SVM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fastText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42C1A-1D6F-F847-9367-DA9B19AA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54" y="1526959"/>
            <a:ext cx="4170613" cy="4528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3DC6E4-1121-DE4A-B7A9-F587ECB8F4FE}"/>
              </a:ext>
            </a:extLst>
          </p:cNvPr>
          <p:cNvSpPr txBox="1"/>
          <p:nvPr/>
        </p:nvSpPr>
        <p:spPr>
          <a:xfrm>
            <a:off x="7635814" y="6059228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第一名方案流程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91094"/>
          </a:xfrm>
        </p:spPr>
        <p:txBody>
          <a:bodyPr>
            <a:normAutofit/>
          </a:bodyPr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特定领域：机票类、火车票类和酒店类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用户意图描述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人机交互评测 </a:t>
            </a:r>
            <a:r>
              <a:rPr kumimoji="1" lang="en-US" altLang="zh-CN">
                <a:sym typeface="Wingdings" pitchFamily="2" charset="2"/>
              </a:rPr>
              <a:t></a:t>
            </a:r>
            <a:endParaRPr kumimoji="1" lang="en-US" altLang="zh-CN"/>
          </a:p>
          <a:p>
            <a:pPr marL="342882" lvl="1" indent="0">
              <a:buNone/>
            </a:pP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BB779-DF6D-314F-9A10-99BEADE0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04" y="3149600"/>
            <a:ext cx="7628469" cy="34988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8A1C94-18A6-BE40-BFFE-AA077C249739}"/>
              </a:ext>
            </a:extLst>
          </p:cNvPr>
          <p:cNvSpPr txBox="1"/>
          <p:nvPr/>
        </p:nvSpPr>
        <p:spPr>
          <a:xfrm>
            <a:off x="1187386" y="3972506"/>
            <a:ext cx="286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﻿“帮我订一张从北京到上海的飞机票，早上或者中午都行” </a:t>
            </a:r>
          </a:p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kumimoji="1" lang="en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Booking a flight from Beijing to Shanghai in the morning or at noon</a:t>
            </a:r>
            <a:r>
              <a:rPr kumimoji="1" lang="en" altLang="zh-CN" sz="1600">
                <a:latin typeface="SimSun" panose="02010600030101010101" pitchFamily="2" charset="-122"/>
                <a:ea typeface="SimSun" panose="02010600030101010101" pitchFamily="2" charset="-122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53932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来自于科大讯飞股份有限公司</a:t>
            </a:r>
            <a:endParaRPr kumimoji="1" lang="en-US" altLang="zh-CN"/>
          </a:p>
          <a:p>
            <a:pPr lvl="2"/>
            <a:r>
              <a:rPr kumimoji="1" lang="zh-CN" altLang="en-US"/>
              <a:t> 包含自系统日期起一个月的机票、火车票以及各地酒店信息</a:t>
            </a:r>
            <a:endParaRPr kumimoji="1" lang="en-US" altLang="zh-CN"/>
          </a:p>
          <a:p>
            <a:pPr lvl="2"/>
            <a:r>
              <a:rPr kumimoji="1" lang="zh-CN" altLang="en-US"/>
              <a:t> 人工写若干个测试任务，包含订机票</a:t>
            </a:r>
            <a:r>
              <a:rPr kumimoji="1" lang="en-US" altLang="zh-CN"/>
              <a:t>/</a:t>
            </a:r>
            <a:r>
              <a:rPr kumimoji="1" lang="zh-CN" altLang="en-US"/>
              <a:t>火车票</a:t>
            </a:r>
            <a:r>
              <a:rPr kumimoji="1" lang="en-US" altLang="zh-CN"/>
              <a:t>/</a:t>
            </a:r>
            <a:r>
              <a:rPr kumimoji="1" lang="zh-CN" altLang="en-US"/>
              <a:t>宾馆三种简单意图任务或多意图任务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BF2DD-B812-6546-8A4E-E3905066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16200"/>
            <a:ext cx="5610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10520364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任务完成率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每一个测试对话看做是一个任务，测试过程中完成的任务数占任务总数的比率</a:t>
            </a:r>
            <a:endParaRPr kumimoji="1" lang="en-US" altLang="zh-CN"/>
          </a:p>
          <a:p>
            <a:pPr lvl="2"/>
            <a:r>
              <a:rPr kumimoji="1" lang="zh-CN" altLang="en-US"/>
              <a:t> 用户满意度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完成一个任务所产生的对话句子（</a:t>
            </a:r>
            <a:r>
              <a:rPr lang="en" altLang="zh-CN"/>
              <a:t>utterance</a:t>
            </a:r>
            <a:r>
              <a:rPr lang="zh-CN" altLang="en"/>
              <a:t>）</a:t>
            </a:r>
            <a:r>
              <a:rPr lang="zh-CN" altLang="en-US"/>
              <a:t>数，在完成任务的前提下越少越好</a:t>
            </a:r>
            <a:endParaRPr kumimoji="1" lang="en-US" altLang="zh-CN"/>
          </a:p>
          <a:p>
            <a:pPr lvl="2"/>
            <a:r>
              <a:rPr kumimoji="1" lang="zh-CN" altLang="en-US"/>
              <a:t> 回复语言的自然度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评测员对系统的主观打分，包含</a:t>
            </a:r>
            <a:r>
              <a:rPr lang="en-US" altLang="zh-CN"/>
              <a:t>5</a:t>
            </a:r>
            <a:r>
              <a:rPr lang="zh-CN" altLang="en-US"/>
              <a:t>个取值</a:t>
            </a:r>
            <a:r>
              <a:rPr lang="en-US" altLang="zh-CN"/>
              <a:t>{-2,-1,0,1,2}</a:t>
            </a:r>
            <a:endParaRPr kumimoji="1" lang="en-US" altLang="zh-CN"/>
          </a:p>
          <a:p>
            <a:pPr lvl="2"/>
            <a:r>
              <a:rPr kumimoji="1" lang="zh-CN" altLang="en-US"/>
              <a:t> 未覆盖情况的引导能力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主观打分，包含</a:t>
            </a:r>
            <a:r>
              <a:rPr lang="en-US" altLang="zh-CN"/>
              <a:t>2</a:t>
            </a:r>
            <a:r>
              <a:rPr lang="zh-CN" altLang="en-US"/>
              <a:t>个取值</a:t>
            </a:r>
            <a:r>
              <a:rPr lang="en-US" altLang="zh-CN"/>
              <a:t>{0,1}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0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71204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参赛方案（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意图层次分类（</a:t>
            </a:r>
            <a:r>
              <a:rPr kumimoji="1" lang="en-US" altLang="zh-CN"/>
              <a:t>GRU/</a:t>
            </a:r>
            <a:r>
              <a:rPr kumimoji="1" lang="zh-CN" altLang="en-US"/>
              <a:t>胶囊网络）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属性抽取</a:t>
            </a:r>
            <a:r>
              <a:rPr kumimoji="1" lang="en-US" altLang="zh-CN"/>
              <a:t>/</a:t>
            </a:r>
            <a:r>
              <a:rPr kumimoji="1" lang="zh-CN" altLang="en-US"/>
              <a:t>推理（</a:t>
            </a:r>
            <a:r>
              <a:rPr kumimoji="1" lang="en-US" altLang="zh-CN"/>
              <a:t>BiLSTM+CRF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对话状态管理（强化学习）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意图理解（</a:t>
            </a:r>
            <a:r>
              <a:rPr kumimoji="1" lang="en-US" altLang="zh-CN"/>
              <a:t>Bimpm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业务模块逻辑处理（槽位填充</a:t>
            </a:r>
            <a:r>
              <a:rPr kumimoji="1" lang="en-US" altLang="zh-CN"/>
              <a:t>/API</a:t>
            </a:r>
            <a:r>
              <a:rPr kumimoji="1" lang="zh-CN" altLang="en-US"/>
              <a:t>调用）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95574-77DF-3A41-8A4B-71B63132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83" y="2684493"/>
            <a:ext cx="4894130" cy="34924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A6A6E3-29B3-894E-8154-4463B9F51E2C}"/>
              </a:ext>
            </a:extLst>
          </p:cNvPr>
          <p:cNvSpPr txBox="1"/>
          <p:nvPr/>
        </p:nvSpPr>
        <p:spPr>
          <a:xfrm>
            <a:off x="7591623" y="6196008"/>
            <a:ext cx="38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第一名方案架构图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单轮对话的理解</a:t>
            </a:r>
            <a:endParaRPr kumimoji="1" lang="en-US" altLang="zh-CN"/>
          </a:p>
          <a:p>
            <a:pPr lvl="2"/>
            <a:r>
              <a:rPr kumimoji="1" lang="zh-CN" altLang="en-US"/>
              <a:t> 包括领域分类、意图识别和语义槽天从三项子任务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en-US" altLang="zh-CN"/>
              <a:t>Codalab</a:t>
            </a:r>
            <a:r>
              <a:rPr kumimoji="1" lang="zh-CN" altLang="en-US"/>
              <a:t>提交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评测指标</a:t>
            </a:r>
            <a:endParaRPr kumimoji="1" lang="en-US" altLang="zh-CN"/>
          </a:p>
          <a:p>
            <a:pPr lvl="2"/>
            <a:r>
              <a:rPr kumimoji="1" lang="zh-CN" altLang="en-US"/>
              <a:t> 领域分类、意图识别，采用准确率评价</a:t>
            </a:r>
            <a:endParaRPr kumimoji="1" lang="en-US" altLang="zh-CN"/>
          </a:p>
          <a:p>
            <a:pPr lvl="2"/>
            <a:r>
              <a:rPr kumimoji="1" lang="zh-CN" altLang="en-US"/>
              <a:t> 语义槽填充，采用</a:t>
            </a:r>
            <a:r>
              <a:rPr kumimoji="1" lang="en-US" altLang="zh-CN"/>
              <a:t>F</a:t>
            </a:r>
            <a:r>
              <a:rPr kumimoji="1" lang="zh-CN" altLang="en-US"/>
              <a:t>值评价</a:t>
            </a:r>
            <a:endParaRPr kumimoji="1" lang="en-US" altLang="zh-CN"/>
          </a:p>
          <a:p>
            <a:pPr lvl="2"/>
            <a:r>
              <a:rPr kumimoji="1" lang="zh-CN" altLang="en-US"/>
              <a:t> 最后评价指标，句准确率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50C6-CE5B-244E-8170-015E7B46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11" y="3429000"/>
            <a:ext cx="3899005" cy="20650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03F32-C3A7-FB4E-AC03-6C3CE10115B2}"/>
              </a:ext>
            </a:extLst>
          </p:cNvPr>
          <p:cNvSpPr txBox="1"/>
          <p:nvPr/>
        </p:nvSpPr>
        <p:spPr>
          <a:xfrm>
            <a:off x="7335811" y="5735358"/>
            <a:ext cx="389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i="1"/>
              <a:t>http://conference.cipsc.org.cn/smp2019/evaluation.html</a:t>
            </a:r>
            <a:endParaRPr kumimoji="1" lang="zh-CN" altLang="en-US" i="1"/>
          </a:p>
        </p:txBody>
      </p:sp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BERT-E2E-KG-NLU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ERNIE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739D-7F39-444E-B978-54027F19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22" y="3803934"/>
            <a:ext cx="4799198" cy="26088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6D83ED-C253-5D49-A7FD-14EEC077B0B7}"/>
              </a:ext>
            </a:extLst>
          </p:cNvPr>
          <p:cNvSpPr txBox="1"/>
          <p:nvPr/>
        </p:nvSpPr>
        <p:spPr>
          <a:xfrm>
            <a:off x="7752820" y="6412762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第一名方案 </a:t>
            </a:r>
            <a:r>
              <a:rPr kumimoji="1" lang="en-US" altLang="zh-CN"/>
              <a:t>BERT-E2E-KG-NLU</a:t>
            </a:r>
            <a:endParaRPr kumimoji="1"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C44107-473F-BA41-B453-3E85FA46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41368"/>
              </p:ext>
            </p:extLst>
          </p:nvPr>
        </p:nvGraphicFramePr>
        <p:xfrm>
          <a:off x="6916022" y="1774453"/>
          <a:ext cx="4799198" cy="1841709"/>
        </p:xfrm>
        <a:graphic>
          <a:graphicData uri="http://schemas.openxmlformats.org/drawingml/2006/table">
            <a:tbl>
              <a:tblPr firstRow="1" bandRow="1"/>
              <a:tblGrid>
                <a:gridCol w="714376">
                  <a:extLst>
                    <a:ext uri="{9D8B030D-6E8A-4147-A177-3AD203B41FA5}">
                      <a16:colId xmlns:a16="http://schemas.microsoft.com/office/drawing/2014/main" val="1741612476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66880393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850067938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515764433"/>
                    </a:ext>
                  </a:extLst>
                </a:gridCol>
                <a:gridCol w="1198747">
                  <a:extLst>
                    <a:ext uri="{9D8B030D-6E8A-4147-A177-3AD203B41FA5}">
                      <a16:colId xmlns:a16="http://schemas.microsoft.com/office/drawing/2014/main" val="2548010776"/>
                    </a:ext>
                  </a:extLst>
                </a:gridCol>
              </a:tblGrid>
              <a:tr h="5973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Domain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Intent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Slots</a:t>
                      </a:r>
                    </a:p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Sentence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8764"/>
                  </a:ext>
                </a:extLst>
              </a:tr>
              <a:tr h="4005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0.9730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0.9171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0.8128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0.7223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14499"/>
                  </a:ext>
                </a:extLst>
              </a:tr>
              <a:tr h="4005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0.9450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0.8717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0.7597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0.6519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31779"/>
                  </a:ext>
                </a:extLst>
              </a:tr>
              <a:tr h="4005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0.9277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0.8660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0.7441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4781591" cy="4650004"/>
          </a:xfrm>
        </p:spPr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已知对话上下文和所有对话参与者的个性化属性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要求生成符合给定个性化特征与上下文逻辑的回复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169B2-C279-6245-B059-89B009C0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78" y="2299154"/>
            <a:ext cx="5863086" cy="35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自动评测：</a:t>
            </a:r>
            <a:r>
              <a:rPr kumimoji="1" lang="en-US" altLang="zh-CN"/>
              <a:t>BLEU</a:t>
            </a:r>
            <a:r>
              <a:rPr kumimoji="1" lang="zh-CN" altLang="en-US"/>
              <a:t>、</a:t>
            </a:r>
            <a:r>
              <a:rPr kumimoji="1" lang="en-US" altLang="zh-CN"/>
              <a:t>Perplexity</a:t>
            </a:r>
            <a:r>
              <a:rPr kumimoji="1" lang="zh-CN" altLang="en-US"/>
              <a:t>、</a:t>
            </a:r>
            <a:r>
              <a:rPr kumimoji="1" lang="en-US" altLang="zh-CN"/>
              <a:t>Distinct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Fluency</a:t>
            </a:r>
            <a:r>
              <a:rPr kumimoji="1" lang="zh-CN" altLang="en-US"/>
              <a:t>、</a:t>
            </a:r>
            <a:r>
              <a:rPr kumimoji="1" lang="en-US" altLang="zh-CN"/>
              <a:t>Personality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，大规模对话数据预训练，小规模高质量个性化数据微调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，对话历史和个性化信息编码，模型生成下一句回复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近年对话评测一览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深度学习方法需要大量的标注训练数据，真实场景下，往往很难获得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反观人类学习，只需要少数几个样例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新兴研究方向：小样本学习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 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任务数据及描述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945904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/>
            <a:r>
              <a:rPr kumimoji="1" lang="zh-CN" altLang="en-US"/>
              <a:t> 参考方案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8C761-FE48-8043-883A-659822754E2C}"/>
              </a:ext>
            </a:extLst>
          </p:cNvPr>
          <p:cNvSpPr txBox="1"/>
          <p:nvPr/>
        </p:nvSpPr>
        <p:spPr>
          <a:xfrm>
            <a:off x="2047575" y="6063670"/>
            <a:ext cx="834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Hou Y, Che W, Lai Y, et al. Few-shot Slot Tagging with Collapsed Dependency Transfer and Label-enhanced Task-adaptive Projection Network</a:t>
            </a:r>
            <a:r>
              <a:rPr lang="en-US" altLang="zh-CN" sz="1600"/>
              <a:t>. ACL 2020</a:t>
            </a:r>
            <a:endParaRPr kumimoji="1" lang="zh-CN" altLang="en-US" sz="1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A71EE6-3C7C-7D45-92DD-378D28B5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7" y="2765354"/>
            <a:ext cx="4688416" cy="2923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456EE-E045-B04A-93E3-448554AF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9" y="3084609"/>
            <a:ext cx="5131451" cy="2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/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Utterance</a:t>
            </a:r>
            <a:r>
              <a:rPr kumimoji="1" lang="zh-CN" altLang="en-US"/>
              <a:t>为对话文本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为当前轮次对话应用的知识三元组标注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/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自动评价：</a:t>
            </a:r>
            <a:r>
              <a:rPr kumimoji="1" lang="en-US" altLang="zh-CN"/>
              <a:t>BLEU-4</a:t>
            </a:r>
            <a:r>
              <a:rPr kumimoji="1" lang="zh-CN" altLang="en-US"/>
              <a:t>、</a:t>
            </a:r>
            <a:r>
              <a:rPr kumimoji="1" lang="en-US" altLang="zh-CN"/>
              <a:t>Distinct-2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Informativeness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</p:txBody>
      </p:sp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baseline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Generation-based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  <a:r>
              <a:rPr kumimoji="1" lang="zh-CN" altLang="en-US"/>
              <a:t>、</a:t>
            </a:r>
            <a:r>
              <a:rPr kumimoji="1" lang="en-US" altLang="zh-CN"/>
              <a:t>Seq2Sea</a:t>
            </a:r>
            <a:r>
              <a:rPr kumimoji="1" lang="zh-CN" altLang="en-US"/>
              <a:t>、</a:t>
            </a:r>
            <a:r>
              <a:rPr kumimoji="1" lang="en-US" altLang="zh-CN"/>
              <a:t>HRED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Retrieval-based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Knowledge-aware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652062-B419-A64E-A7D6-E09F2E11CE8D}"/>
              </a:ext>
            </a:extLst>
          </p:cNvPr>
          <p:cNvSpPr txBox="1"/>
          <p:nvPr/>
        </p:nvSpPr>
        <p:spPr>
          <a:xfrm>
            <a:off x="2565399" y="6137382"/>
            <a:ext cx="771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Zhou H, Zheng C, Huang K, et al. KdConv: A Chinese Multi-domain Dialogue Dataset Towards Multi-turn Knowledge-driven Conversation.</a:t>
            </a:r>
            <a:r>
              <a:rPr lang="zh-CN" altLang="en-US" sz="1600"/>
              <a:t> </a:t>
            </a:r>
            <a:r>
              <a:rPr lang="en-US" altLang="zh-CN" sz="1600"/>
              <a:t>ACL</a:t>
            </a:r>
            <a:r>
              <a:rPr lang="en" altLang="zh-CN" sz="1600"/>
              <a:t> 2020.</a:t>
            </a:r>
            <a:endParaRPr kumimoji="1"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D10A97-D4CB-544B-A0B6-DEB81A49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0" y="1915211"/>
            <a:ext cx="3492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相关研究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年，刘挺教授提出机器人群聊评测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检验多个人机对话系统对对话主题的主导、对话上下文建模以及对话回复的流畅度、多样性等关键技术的效果，并以此促进以上对话系统相关技术的进展</a:t>
            </a:r>
            <a:endParaRPr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便于人们在相同的聊天场景下评价不同的对话系统的整体性能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7384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群聊主题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电影、数码产品、美食、音乐、体育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轮转策略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按一定策略初始化机器人回复顺序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消息决策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根据群聊主题和历史消息记录进行相关决策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A154F-ECAA-5F4E-9A7A-3C955AF1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962" y="1985991"/>
            <a:ext cx="3238571" cy="2886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DCB3F7-59C8-984E-81EC-C25B6BCC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62" y="5029665"/>
            <a:ext cx="3238571" cy="1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6FD7A715-C179-F449-891E-6A5BB47D1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098563"/>
              </p:ext>
            </p:extLst>
          </p:nvPr>
        </p:nvGraphicFramePr>
        <p:xfrm>
          <a:off x="287678" y="2207837"/>
          <a:ext cx="11616643" cy="4406899"/>
        </p:xfrm>
        <a:graphic>
          <a:graphicData uri="http://schemas.openxmlformats.org/drawingml/2006/table">
            <a:tbl>
              <a:tblPr firstRow="1" firstCol="1" bandRow="1"/>
              <a:tblGrid>
                <a:gridCol w="1175657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2027388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2145730">
                  <a:extLst>
                    <a:ext uri="{9D8B030D-6E8A-4147-A177-3AD203B41FA5}">
                      <a16:colId xmlns:a16="http://schemas.microsoft.com/office/drawing/2014/main" val="4160810119"/>
                    </a:ext>
                  </a:extLst>
                </a:gridCol>
                <a:gridCol w="1399388">
                  <a:extLst>
                    <a:ext uri="{9D8B030D-6E8A-4147-A177-3AD203B41FA5}">
                      <a16:colId xmlns:a16="http://schemas.microsoft.com/office/drawing/2014/main" val="2003876760"/>
                    </a:ext>
                  </a:extLst>
                </a:gridCol>
                <a:gridCol w="1491634">
                  <a:extLst>
                    <a:ext uri="{9D8B030D-6E8A-4147-A177-3AD203B41FA5}">
                      <a16:colId xmlns:a16="http://schemas.microsoft.com/office/drawing/2014/main" val="2128805951"/>
                    </a:ext>
                  </a:extLst>
                </a:gridCol>
                <a:gridCol w="2055202">
                  <a:extLst>
                    <a:ext uri="{9D8B030D-6E8A-4147-A177-3AD203B41FA5}">
                      <a16:colId xmlns:a16="http://schemas.microsoft.com/office/drawing/2014/main" val="725669243"/>
                    </a:ext>
                  </a:extLst>
                </a:gridCol>
                <a:gridCol w="1321644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76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17-19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9912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MSR/Alexa/CMU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Facebook/IBM/Google etc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讯飞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清华大学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端到端任务型对话回复生成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检索等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基于知识对话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对话评测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小样本语言理解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知识驱动对话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群聊对话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2018/2020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2019/2020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训练数据</a:t>
            </a:r>
            <a:endParaRPr kumimoji="1" lang="en-US" altLang="zh-CN"/>
          </a:p>
          <a:p>
            <a:pPr lvl="2"/>
            <a:r>
              <a:rPr kumimoji="1" lang="zh-CN" altLang="en-US"/>
              <a:t> 提供部分多方主题闲聊数据，可自行收集更多数据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参考模型</a:t>
            </a:r>
            <a:endParaRPr kumimoji="1" lang="en-US" altLang="zh-CN"/>
          </a:p>
          <a:p>
            <a:pPr lvl="2"/>
            <a:r>
              <a:rPr kumimoji="1" lang="zh-CN" altLang="en-US"/>
              <a:t> 提供</a:t>
            </a:r>
            <a:r>
              <a:rPr kumimoji="1" lang="en-US" altLang="zh-CN"/>
              <a:t>Baseline</a:t>
            </a:r>
            <a:r>
              <a:rPr kumimoji="1" lang="zh-CN" altLang="en-US"/>
              <a:t>工具包，包括检索式和生成式模型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模型提交</a:t>
            </a:r>
            <a:endParaRPr kumimoji="1" lang="en-US" altLang="zh-CN"/>
          </a:p>
          <a:p>
            <a:pPr lvl="2"/>
            <a:r>
              <a:rPr kumimoji="1" lang="zh-CN" altLang="en-US"/>
              <a:t> 提供参赛机器人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在线评测</a:t>
            </a:r>
            <a:endParaRPr kumimoji="1" lang="en-US" altLang="zh-CN"/>
          </a:p>
          <a:p>
            <a:pPr lvl="2"/>
            <a:r>
              <a:rPr kumimoji="1" lang="zh-CN" altLang="en-US"/>
              <a:t> 提供在线评测平台（</a:t>
            </a:r>
            <a:r>
              <a:rPr kumimoji="1" lang="en-US" altLang="zh-CN"/>
              <a:t>baseline</a:t>
            </a:r>
            <a:r>
              <a:rPr kumimoji="1" lang="zh-CN" altLang="en-US"/>
              <a:t>机器人群组）以及排行榜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晋级规则</a:t>
            </a:r>
            <a:endParaRPr kumimoji="1" lang="en-US" altLang="zh-CN"/>
          </a:p>
          <a:p>
            <a:pPr lvl="2"/>
            <a:r>
              <a:rPr kumimoji="1" lang="zh-CN" altLang="en-US"/>
              <a:t> 初赛随机分若干组，每组</a:t>
            </a:r>
            <a:r>
              <a:rPr kumimoji="1" lang="en-US" altLang="zh-CN"/>
              <a:t>N</a:t>
            </a:r>
            <a:r>
              <a:rPr kumimoji="1" lang="zh-CN" altLang="en-US"/>
              <a:t>支队伍，取前</a:t>
            </a:r>
            <a:r>
              <a:rPr kumimoji="1" lang="en-US" altLang="zh-CN"/>
              <a:t>K</a:t>
            </a:r>
            <a:r>
              <a:rPr kumimoji="1" lang="zh-CN" altLang="en-US"/>
              <a:t>支队伍晋级决赛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在线自动评测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1292AA-128D-5A48-81F4-EFC93462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24" y="2083747"/>
            <a:ext cx="8719752" cy="46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8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5121486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评测主席：张伟男（哈尔滨工业大学）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主办方：中国中文信息学会社会媒体处理专委会（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承办方：哈尔滨工业大学社会计算与信息检索研究中心（哈工大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3"/>
              </a:rPr>
              <a:t>smp_mcc@163.com</a:t>
            </a:r>
            <a:endParaRPr lang="en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E6CBA-AFBF-564D-825E-C16AFDB3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907" y="3757904"/>
            <a:ext cx="2181627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588249"/>
            <a:ext cx="7734300" cy="2895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说话对象和回复生成，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59708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系列评测简介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deadline: Sep/Oct 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 (Amazon Alexa)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Task1: Knowledge-seeking Turn Detection</a:t>
            </a:r>
          </a:p>
          <a:p>
            <a:pPr lvl="2"/>
            <a:r>
              <a:rPr kumimoji="1" lang="en-US" altLang="zh-CN"/>
              <a:t> Task2: Knowledge Selection</a:t>
            </a:r>
          </a:p>
          <a:p>
            <a:pPr lvl="2"/>
            <a:r>
              <a:rPr kumimoji="1" lang="en-US" altLang="zh-CN"/>
              <a:t> Task3: Knowledge-grounded Response Generation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 (MSR)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</a:t>
            </a:r>
            <a:r>
              <a:rPr lang="en" altLang="zh-CN"/>
              <a:t>End-to-end Multi-domain Task Completion Dialog</a:t>
            </a:r>
            <a:endParaRPr kumimoji="1" lang="en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Task2: </a:t>
            </a:r>
            <a:r>
              <a:rPr lang="en" altLang="zh-CN"/>
              <a:t>Cross-lingual Multi-domain Dialog State Tracking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318EB-67EF-6C49-A19F-02AC1D08C924}"/>
              </a:ext>
            </a:extLst>
          </p:cNvPr>
          <p:cNvSpPr txBox="1"/>
          <p:nvPr/>
        </p:nvSpPr>
        <p:spPr>
          <a:xfrm>
            <a:off x="2108617" y="6273678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>
                <a:hlinkClick r:id="rId3"/>
              </a:rPr>
              <a:t>https://sites.google.com/dstc.community/dstc9/home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ED844-2F18-C24F-A6E0-7289AB9E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85" y="2924836"/>
            <a:ext cx="1160489" cy="116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77610A-F65F-BA41-BE05-25326B97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886" y="5483201"/>
            <a:ext cx="1160489" cy="11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 (CMU)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Task1: Static Evaluation of Dialog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Task2: Interactive Evaluation of Dialog</a:t>
            </a:r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 (Facebook Research)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Multimodal Action Prediction</a:t>
            </a:r>
          </a:p>
          <a:p>
            <a:pPr lvl="2"/>
            <a:r>
              <a:rPr kumimoji="1" lang="en-US" altLang="zh-CN"/>
              <a:t> Task2: Multimodal Dialog Response Generation &amp; Retrieval</a:t>
            </a:r>
          </a:p>
          <a:p>
            <a:pPr lvl="2"/>
            <a:r>
              <a:rPr kumimoji="1" lang="en-US" altLang="zh-CN"/>
              <a:t> Task3: Multimodal Dialog State Tracking (MM-DST)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AD759-9A79-E643-B4A8-D9005D5F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32" y="2330347"/>
            <a:ext cx="1218575" cy="1218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AE2FC-8B1F-3A4C-AD2E-4B0E0709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32" y="4573431"/>
            <a:ext cx="1218575" cy="12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 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智源</a:t>
            </a:r>
            <a:r>
              <a:rPr kumimoji="1" lang="en-US" altLang="zh-CN"/>
              <a:t>-</a:t>
            </a:r>
            <a:r>
              <a:rPr kumimoji="1" lang="zh-CN" altLang="en-US"/>
              <a:t>京东多模态对话挑战大赛（</a:t>
            </a:r>
            <a:r>
              <a:rPr kumimoji="1" lang="en-US" altLang="zh-CN"/>
              <a:t>deadline: 2020.09.15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/>
            <a:r>
              <a:rPr kumimoji="1" lang="zh-CN" altLang="en-US"/>
              <a:t> 给定用户与客服之间交互记录（文字</a:t>
            </a:r>
            <a:r>
              <a:rPr kumimoji="1" lang="en-US" altLang="zh-CN"/>
              <a:t>/</a:t>
            </a:r>
            <a:r>
              <a:rPr kumimoji="1" lang="zh-CN" altLang="en-US"/>
              <a:t>图片</a:t>
            </a:r>
            <a:r>
              <a:rPr kumimoji="1" lang="en-US" altLang="zh-CN"/>
              <a:t>/</a:t>
            </a:r>
            <a:r>
              <a:rPr kumimoji="1" lang="zh-CN" altLang="en-US"/>
              <a:t>图文）</a:t>
            </a:r>
            <a:endParaRPr kumimoji="1" lang="en-US" altLang="zh-CN"/>
          </a:p>
          <a:p>
            <a:pPr lvl="2"/>
            <a:r>
              <a:rPr kumimoji="1" lang="zh-CN" altLang="en-US"/>
              <a:t> 给定背景知识（对话涉及的商家类别信息和商品信息）</a:t>
            </a:r>
            <a:endParaRPr kumimoji="1" lang="en-US" altLang="zh-CN"/>
          </a:p>
          <a:p>
            <a:pPr lvl="2"/>
            <a:r>
              <a:rPr kumimoji="1" lang="zh-CN" altLang="en-US"/>
              <a:t> 提供简单商品知识库（商品基础属性信息）</a:t>
            </a:r>
            <a:endParaRPr kumimoji="1" lang="en-US" altLang="zh-CN"/>
          </a:p>
          <a:p>
            <a:pPr lvl="2"/>
            <a:r>
              <a:rPr kumimoji="1" lang="zh-CN" altLang="en-US"/>
              <a:t> 要求给出满足用户需求的答案（单模态文本）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E95A-83BC-8746-AACB-A23EAF411E29}"/>
              </a:ext>
            </a:extLst>
          </p:cNvPr>
          <p:cNvSpPr/>
          <p:nvPr/>
        </p:nvSpPr>
        <p:spPr>
          <a:xfrm>
            <a:off x="7712336" y="4961709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3"/>
              </a:rPr>
              <a:t>https://jddc.jd.com/description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7BD46-F94F-ED4A-BBAC-8C6A3B56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336" y="2730334"/>
            <a:ext cx="2984091" cy="6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10177"/>
              </p:ext>
            </p:extLst>
          </p:nvPr>
        </p:nvGraphicFramePr>
        <p:xfrm>
          <a:off x="113581" y="2846717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48AEE4-40CE-E745-93CD-DEFCF2E5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39" y="5881816"/>
            <a:ext cx="1963228" cy="6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CAC6F-9948-A542-AB80-58B404A5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41" y="5812262"/>
            <a:ext cx="1741943" cy="72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46B73-D93C-DF4B-BAEC-0F5E6BA29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2" r="16182"/>
          <a:stretch/>
        </p:blipFill>
        <p:spPr>
          <a:xfrm>
            <a:off x="10676582" y="5743683"/>
            <a:ext cx="1207772" cy="86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D4A97-F3C8-354F-801B-C70992AFA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994" y="5660774"/>
            <a:ext cx="1012264" cy="1012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EF4E4F-9B4E-404D-ABE5-E10D32396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672" y="4686038"/>
            <a:ext cx="929779" cy="9173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40A37-BC0D-784C-8ED4-F69A953B8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33"/>
          <a:stretch>
            <a:fillRect/>
          </a:stretch>
        </p:blipFill>
        <p:spPr>
          <a:xfrm>
            <a:off x="9746803" y="4686038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  <a:r>
              <a:rPr kumimoji="1" lang="zh-CN" altLang="en-US"/>
              <a:t>等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订餐、订票等</a:t>
            </a:r>
            <a:endParaRPr kumimoji="1"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4BA7A-89A7-3946-9263-202D0D8BD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2830199"/>
            <a:ext cx="494242" cy="494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5DE27-2AB4-7D49-97FD-E68E7031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75613" y="2356924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C592E5A-5D8C-964A-A47C-431EA0085197}"/>
              </a:ext>
            </a:extLst>
          </p:cNvPr>
          <p:cNvSpPr/>
          <p:nvPr/>
        </p:nvSpPr>
        <p:spPr>
          <a:xfrm>
            <a:off x="8015845" y="2830199"/>
            <a:ext cx="1579418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请问您从哪里出发？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789CC13B-9E09-ED47-88C7-5AC703A656B0}"/>
              </a:ext>
            </a:extLst>
          </p:cNvPr>
          <p:cNvSpPr/>
          <p:nvPr/>
        </p:nvSpPr>
        <p:spPr>
          <a:xfrm>
            <a:off x="8461667" y="2305400"/>
            <a:ext cx="1935676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帮我订一张去北京的机票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6F9DC2-D0F5-9145-A591-518DCC6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06" y="3879757"/>
            <a:ext cx="494242" cy="494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B20C0C-A40F-4C43-9EBA-B4A6ACAC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3406482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ED474CF6-1D30-D04C-84FA-5F385CADAB08}"/>
              </a:ext>
            </a:extLst>
          </p:cNvPr>
          <p:cNvSpPr/>
          <p:nvPr/>
        </p:nvSpPr>
        <p:spPr>
          <a:xfrm>
            <a:off x="8027719" y="3879757"/>
            <a:ext cx="1686295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请问您什么时候出发？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792899F-2848-4C4E-87C4-634260E8A938}"/>
              </a:ext>
            </a:extLst>
          </p:cNvPr>
          <p:cNvSpPr/>
          <p:nvPr/>
        </p:nvSpPr>
        <p:spPr>
          <a:xfrm>
            <a:off x="9155874" y="3354958"/>
            <a:ext cx="1253343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从哈尔滨出发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6710C6-28FA-4F4A-BA0B-188959D4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5083920"/>
            <a:ext cx="494242" cy="494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CBF6F3-2A5D-E248-8B17-A80A08F2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4456040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6C0F5786-B4CC-8647-857E-F06ED7540598}"/>
              </a:ext>
            </a:extLst>
          </p:cNvPr>
          <p:cNvSpPr/>
          <p:nvPr/>
        </p:nvSpPr>
        <p:spPr>
          <a:xfrm>
            <a:off x="8027719" y="4929315"/>
            <a:ext cx="2066306" cy="494242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好的，已经帮您预订明天</a:t>
            </a:r>
            <a:r>
              <a:rPr kumimoji="1" lang="en-US" altLang="zh-CN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9:30</a:t>
            </a:r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从哈尔滨至北京的机票。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9380447D-224F-5041-B9A6-0E29D9C3C06B}"/>
              </a:ext>
            </a:extLst>
          </p:cNvPr>
          <p:cNvSpPr/>
          <p:nvPr/>
        </p:nvSpPr>
        <p:spPr>
          <a:xfrm>
            <a:off x="9048997" y="4404516"/>
            <a:ext cx="1360220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明天上午九点半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 </a:t>
            </a:r>
            <a:r>
              <a:rPr kumimoji="1" lang="en-US" altLang="zh-CN"/>
              <a:t>VS.</a:t>
            </a:r>
            <a:r>
              <a:rPr kumimoji="1" lang="zh-CN" altLang="en-US"/>
              <a:t> </a:t>
            </a:r>
            <a:r>
              <a:rPr kumimoji="1" lang="en-US" altLang="zh-CN"/>
              <a:t>End2End</a:t>
            </a:r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任务型对话系统组成</a:t>
            </a:r>
            <a:endParaRPr kumimoji="1" lang="en-US" altLang="zh-CN"/>
          </a:p>
          <a:p>
            <a:pPr lvl="2"/>
            <a:r>
              <a:rPr kumimoji="1" lang="zh-CN" altLang="en-US"/>
              <a:t> 对话技术平台（</a:t>
            </a:r>
            <a:r>
              <a:rPr kumimoji="1" lang="en-US" altLang="zh-CN"/>
              <a:t>DTP</a:t>
            </a:r>
            <a:r>
              <a:rPr kumimoji="1" lang="zh-CN" altLang="en-US"/>
              <a:t>） 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67704-3EAD-2F4E-9352-C179FBB5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6" y="1935508"/>
            <a:ext cx="6292237" cy="435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54EA96-EDDB-E540-9908-79F6CC60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29" y="4388710"/>
            <a:ext cx="1610221" cy="1610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10BD12-9B6C-A94F-8526-C9D912E76919}"/>
              </a:ext>
            </a:extLst>
          </p:cNvPr>
          <p:cNvSpPr txBox="1"/>
          <p:nvPr/>
        </p:nvSpPr>
        <p:spPr>
          <a:xfrm>
            <a:off x="2249458" y="6107006"/>
            <a:ext cx="159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DTP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官网访问</a:t>
            </a:r>
          </a:p>
        </p:txBody>
      </p:sp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4DCCB1-7695-354A-AC2F-4F9F0497B68B}"/>
              </a:ext>
            </a:extLst>
          </p:cNvPr>
          <p:cNvSpPr txBox="1"/>
          <p:nvPr/>
        </p:nvSpPr>
        <p:spPr>
          <a:xfrm>
            <a:off x="3927423" y="6063670"/>
            <a:ext cx="760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Zhang W N, Chen Z, Che W, et al. The first evaluation of Chinese human-computer dialogue technology[J]. arXiv preprint arXiv:1709.10217, 2017.</a:t>
            </a:r>
            <a:endParaRPr kumimoji="1" lang="zh-CN" altLang="en-US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6FDA86-815C-9C4A-BCAD-D409F1470D98}"/>
              </a:ext>
            </a:extLst>
          </p:cNvPr>
          <p:cNvSpPr txBox="1"/>
          <p:nvPr/>
        </p:nvSpPr>
        <p:spPr>
          <a:xfrm>
            <a:off x="659567" y="6176963"/>
            <a:ext cx="32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i="1"/>
              <a:t>http://ir.hit.edu.cn/smp2017-ecdt</a:t>
            </a:r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08BEE-74F1-2E42-B397-11419F24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17" y="2586659"/>
            <a:ext cx="9967383" cy="36315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261C96-D2A3-064F-9464-65C9E13E2690}"/>
              </a:ext>
            </a:extLst>
          </p:cNvPr>
          <p:cNvSpPr txBox="1"/>
          <p:nvPr/>
        </p:nvSpPr>
        <p:spPr>
          <a:xfrm>
            <a:off x="4032181" y="6176963"/>
            <a:ext cx="786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Zhao Z, Zhang W, Che W, et al. An Evaluation of Chinese Human-Computer Dialogue Technology[J]. Data Intelligence, 2019, 1(2): 187-200.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24504</TotalTime>
  <Words>4704</Words>
  <Application>Microsoft Macintosh PowerPoint</Application>
  <PresentationFormat>宽屏</PresentationFormat>
  <Paragraphs>580</Paragraphs>
  <Slides>43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1579</cp:revision>
  <dcterms:created xsi:type="dcterms:W3CDTF">2020-01-03T02:52:22Z</dcterms:created>
  <dcterms:modified xsi:type="dcterms:W3CDTF">2020-07-06T17:55:34Z</dcterms:modified>
</cp:coreProperties>
</file>